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9" r:id="rId2"/>
    <p:sldId id="266" r:id="rId3"/>
    <p:sldId id="261" r:id="rId4"/>
    <p:sldId id="268" r:id="rId5"/>
    <p:sldId id="262" r:id="rId6"/>
    <p:sldId id="258" r:id="rId7"/>
    <p:sldId id="267" r:id="rId8"/>
    <p:sldId id="265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808285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5778" autoAdjust="0"/>
  </p:normalViewPr>
  <p:slideViewPr>
    <p:cSldViewPr snapToGrid="0">
      <p:cViewPr varScale="1">
        <p:scale>
          <a:sx n="106" d="100"/>
          <a:sy n="106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BA28D-C427-408E-8993-5BC3955DD150}" type="datetimeFigureOut">
              <a:rPr lang="en-US" smtClean="0"/>
              <a:pPr/>
              <a:t>8/1/2012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2F614-6141-4CE3-B7B6-7C556F3C80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35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B54B46-8D74-4255-9A53-35B9DE0B5751}" type="datetimeFigureOut">
              <a:rPr lang="en-US" smtClean="0"/>
              <a:pPr/>
              <a:t>8/1/2012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0D7614-94ED-423C-B070-D3BAA3E396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3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D7614-94ED-423C-B070-D3BAA3E396B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TITLE-FINA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25881"/>
            <a:ext cx="6400800" cy="914399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 dirty="0" smtClean="0"/>
              <a:t>Click </a:t>
            </a:r>
            <a:r>
              <a:rPr lang="en-US" smtClean="0"/>
              <a:t>to add title</a:t>
            </a:r>
            <a:br>
              <a:rPr lang="en-US" smtClean="0"/>
            </a:br>
            <a:r>
              <a:rPr lang="en-US" smtClean="0"/>
              <a:t>up to two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209800"/>
            <a:ext cx="6400800" cy="3810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add subhead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0624" y="6477001"/>
            <a:ext cx="3124200" cy="17224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marR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smtClean="0">
                <a:solidFill>
                  <a:schemeClr val="bg1">
                    <a:lumMod val="65000"/>
                  </a:schemeClr>
                </a:solidFill>
              </a:rPr>
              <a:t>©2011, </a:t>
            </a:r>
            <a:r>
              <a:rPr lang="en-US" sz="500" dirty="0" err="1" smtClean="0">
                <a:solidFill>
                  <a:schemeClr val="bg1">
                    <a:lumMod val="65000"/>
                  </a:schemeClr>
                </a:solidFill>
              </a:rPr>
              <a:t>Promega</a:t>
            </a:r>
            <a:r>
              <a:rPr lang="en-US" sz="500" dirty="0" smtClean="0">
                <a:solidFill>
                  <a:schemeClr val="bg1">
                    <a:lumMod val="65000"/>
                  </a:schemeClr>
                </a:solidFill>
              </a:rPr>
              <a:t> Corporation. Confidential and Proprietary. Not for Further Disclosure.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02336"/>
            <a:ext cx="7315200" cy="838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add title</a:t>
            </a:r>
            <a:br>
              <a:rPr lang="en-US" smtClean="0"/>
            </a:br>
            <a:r>
              <a:rPr lang="en-US" smtClean="0"/>
              <a:t>up to two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4763" indent="-4763">
              <a:spcAft>
                <a:spcPts val="1077"/>
              </a:spcAft>
              <a:buNone/>
              <a:defRPr/>
            </a:lvl1pPr>
            <a:lvl2pPr marL="341273" indent="-115874">
              <a:defRPr/>
            </a:lvl2pPr>
            <a:lvl3pPr marL="692069" indent="-115874">
              <a:defRPr/>
            </a:lvl3pPr>
            <a:lvl4pPr marL="1023819" indent="-109525">
              <a:defRPr/>
            </a:lvl4pPr>
            <a:lvl5pPr marL="1252392" indent="-1127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4925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r">
              <a:defRPr sz="1200" b="1" i="0">
                <a:solidFill>
                  <a:schemeClr val="tx1"/>
                </a:solidFill>
              </a:defRPr>
            </a:lvl1pPr>
          </a:lstStyle>
          <a:p>
            <a:fld id="{79E13628-F25D-4253-B5EC-0ECEA080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13628-F25D-4253-B5EC-0ECEA080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00600" y="1600200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9" y="214313"/>
            <a:ext cx="8743950" cy="645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72200" y="6435072"/>
            <a:ext cx="1752600" cy="16926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marR="0" indent="0" algn="r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smtClean="0"/>
              <a:t>Confidential and Proprietary. Not for Further Disclosure.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739" y="214313"/>
            <a:ext cx="8743950" cy="645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3826" y="6477001"/>
            <a:ext cx="3124200" cy="17224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marR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smtClean="0">
                <a:solidFill>
                  <a:schemeClr val="bg1">
                    <a:lumMod val="65000"/>
                  </a:schemeClr>
                </a:solidFill>
              </a:rPr>
              <a:t>©2011, Promega Corporation. Confidential </a:t>
            </a:r>
            <a:r>
              <a:rPr lang="en-US" sz="500" dirty="0" smtClean="0">
                <a:solidFill>
                  <a:schemeClr val="bg1">
                    <a:lumMod val="65000"/>
                  </a:schemeClr>
                </a:solidFill>
              </a:rPr>
              <a:t>and Proprietary. Not for Further Disclosure.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E13628-F25D-4253-B5EC-0ECEA080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3826" y="6477001"/>
            <a:ext cx="3124200" cy="17224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marR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smtClean="0">
                <a:solidFill>
                  <a:schemeClr val="bg1">
                    <a:lumMod val="65000"/>
                  </a:schemeClr>
                </a:solidFill>
              </a:rPr>
              <a:t>©2011, Promega Corporation. Confidential </a:t>
            </a:r>
            <a:r>
              <a:rPr lang="en-US" sz="500" dirty="0" smtClean="0">
                <a:solidFill>
                  <a:schemeClr val="bg1">
                    <a:lumMod val="65000"/>
                  </a:schemeClr>
                </a:solidFill>
              </a:rPr>
              <a:t>and Proprietary. Not for Further Disclosure.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peni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B_COVER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FB_COVER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627" y="6477001"/>
            <a:ext cx="3124200" cy="172244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marL="0" marR="0" indent="0" algn="l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©2011, </a:t>
            </a:r>
            <a:r>
              <a:rPr lang="en-US" sz="5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Promega Corporation. Confidential and Proprietary. Not for Further Disclosure.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8" y="3463143"/>
            <a:ext cx="7930737" cy="1339378"/>
          </a:xfrm>
        </p:spPr>
        <p:txBody>
          <a:bodyPr anchor="t"/>
          <a:lstStyle>
            <a:lvl1pPr algn="r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ODY-FINAL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2336"/>
            <a:ext cx="7315200" cy="838200"/>
          </a:xfrm>
          <a:prstGeom prst="rect">
            <a:avLst/>
          </a:prstGeom>
        </p:spPr>
        <p:txBody>
          <a:bodyPr vert="horz" lIns="91429" tIns="45714" rIns="91429" bIns="45714" rtlCol="0" anchor="b">
            <a:noAutofit/>
          </a:bodyPr>
          <a:lstStyle/>
          <a:p>
            <a:r>
              <a:rPr lang="en-US" dirty="0" smtClean="0"/>
              <a:t>Click </a:t>
            </a:r>
            <a:r>
              <a:rPr lang="en-US" smtClean="0"/>
              <a:t>to add title</a:t>
            </a:r>
            <a:br>
              <a:rPr lang="en-US" smtClean="0"/>
            </a:br>
            <a:r>
              <a:rPr lang="en-US" smtClean="0"/>
              <a:t>up to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49250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algn="r">
              <a:defRPr sz="1200" b="1" i="0">
                <a:solidFill>
                  <a:schemeClr val="tx1"/>
                </a:solidFill>
                <a:latin typeface="+mn-lt"/>
              </a:defRPr>
            </a:lvl1pPr>
          </a:lstStyle>
          <a:p>
            <a:fld id="{79E13628-F25D-4253-B5EC-0ECEA080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3826" y="6477001"/>
            <a:ext cx="3124200" cy="17224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marR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smtClean="0">
                <a:solidFill>
                  <a:schemeClr val="bg1">
                    <a:lumMod val="65000"/>
                  </a:schemeClr>
                </a:solidFill>
              </a:rPr>
              <a:t>©2011, Promega Corporation. Confidential </a:t>
            </a:r>
            <a:r>
              <a:rPr lang="en-US" sz="500" dirty="0" smtClean="0">
                <a:solidFill>
                  <a:schemeClr val="bg1">
                    <a:lumMod val="65000"/>
                  </a:schemeClr>
                </a:solidFill>
              </a:rPr>
              <a:t>and Proprietary. Not for Further Disclosure.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914293" rtl="0" eaLnBrk="1" latinLnBrk="0" hangingPunct="1">
        <a:lnSpc>
          <a:spcPts val="2600"/>
        </a:lnSpc>
        <a:spcBef>
          <a:spcPct val="0"/>
        </a:spcBef>
        <a:buNone/>
        <a:defRPr sz="26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293" rtl="0" eaLnBrk="1" latinLnBrk="0" hangingPunct="1">
        <a:lnSpc>
          <a:spcPct val="100000"/>
        </a:lnSpc>
        <a:spcBef>
          <a:spcPts val="628"/>
        </a:spcBef>
        <a:spcAft>
          <a:spcPts val="808"/>
        </a:spcAft>
        <a:buSzPct val="90000"/>
        <a:buFont typeface="Wingdings" pitchFamily="2" charset="2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41273" indent="-115874" algn="l" defTabSz="914293" rtl="0" eaLnBrk="1" latinLnBrk="0" hangingPunct="1">
        <a:lnSpc>
          <a:spcPts val="1885"/>
        </a:lnSpc>
        <a:spcBef>
          <a:spcPts val="0"/>
        </a:spcBef>
        <a:spcAft>
          <a:spcPts val="800"/>
        </a:spcAft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2069" indent="-115874" algn="l" defTabSz="914293" rtl="0" eaLnBrk="1" latinLnBrk="0" hangingPunct="1">
        <a:lnSpc>
          <a:spcPts val="1705"/>
        </a:lnSpc>
        <a:spcBef>
          <a:spcPts val="0"/>
        </a:spcBef>
        <a:spcAft>
          <a:spcPts val="8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819" indent="-109525" algn="l" defTabSz="914293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2392" indent="-112700" algn="l" defTabSz="914293" rtl="0" eaLnBrk="1" latinLnBrk="0" hangingPunct="1">
        <a:lnSpc>
          <a:spcPts val="1526"/>
        </a:lnSpc>
        <a:spcBef>
          <a:spcPts val="0"/>
        </a:spcBef>
        <a:spcAft>
          <a:spcPts val="8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3.jpeg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1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Helix™ eProcurement Integration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804288" y="4509425"/>
            <a:ext cx="5995762" cy="1834502"/>
            <a:chOff x="2873352" y="5005367"/>
            <a:chExt cx="3700386" cy="1132194"/>
          </a:xfrm>
        </p:grpSpPr>
        <p:pic>
          <p:nvPicPr>
            <p:cNvPr id="10" name="Picture 9" descr="Pass_Swipe_LR.jpg"/>
            <p:cNvPicPr>
              <a:picLocks noChangeAspect="1"/>
            </p:cNvPicPr>
            <p:nvPr/>
          </p:nvPicPr>
          <p:blipFill>
            <a:blip r:embed="rId2" cstate="print"/>
            <a:srcRect l="977" t="997"/>
            <a:stretch>
              <a:fillRect/>
            </a:stretch>
          </p:blipFill>
          <p:spPr>
            <a:xfrm>
              <a:off x="2873352" y="5162511"/>
              <a:ext cx="1226528" cy="817907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Left-Right Arrow 3"/>
            <p:cNvSpPr/>
            <p:nvPr/>
          </p:nvSpPr>
          <p:spPr>
            <a:xfrm>
              <a:off x="4202766" y="5404212"/>
              <a:ext cx="1019175" cy="294614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297384" y="5005367"/>
              <a:ext cx="1276354" cy="1132194"/>
              <a:chOff x="6473320" y="5005367"/>
              <a:chExt cx="1276354" cy="1132194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73320" y="5005367"/>
                <a:ext cx="1276354" cy="1132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8" descr="http://www.enterpriseirregulars.com/wordpress/wp-content/uploads/2010/12/sciquest-logo-300x13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73738" y="5571464"/>
                <a:ext cx="573133" cy="254724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4" name="Picture 10" descr="http://dev.ms/Content/img/blog/ariba-log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0952" b="13417"/>
              <a:stretch>
                <a:fillRect/>
              </a:stretch>
            </p:blipFill>
            <p:spPr bwMode="auto">
              <a:xfrm>
                <a:off x="6573738" y="5369319"/>
                <a:ext cx="573134" cy="221411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Helix™ eProcurement Integration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smtClean="0">
                <a:solidFill>
                  <a:schemeClr val="accent5">
                    <a:lumMod val="75000"/>
                  </a:schemeClr>
                </a:solidFill>
              </a:rPr>
              <a:t>Why integrate ?</a:t>
            </a:r>
          </a:p>
          <a:p>
            <a:r>
              <a:rPr lang="en-US" smtClean="0"/>
              <a:t>Integration Advantage</a:t>
            </a:r>
          </a:p>
          <a:p>
            <a:pPr lvl="1"/>
            <a:r>
              <a:rPr lang="en-US" smtClean="0"/>
              <a:t>Visibility and reporting capacity for Helix™ spend</a:t>
            </a:r>
          </a:p>
          <a:p>
            <a:pPr lvl="1"/>
            <a:r>
              <a:rPr lang="en-US" smtClean="0"/>
              <a:t>Unique purchase orders for Helix™ transactions</a:t>
            </a:r>
          </a:p>
          <a:p>
            <a:pPr lvl="1"/>
            <a:r>
              <a:rPr lang="en-US" smtClean="0"/>
              <a:t>Compatibility and compliance with workflow approval processes</a:t>
            </a:r>
          </a:p>
          <a:p>
            <a:pPr lvl="1"/>
            <a:r>
              <a:rPr lang="en-US" smtClean="0"/>
              <a:t>Helix™ purchase data availability for review/approval and tracking</a:t>
            </a:r>
          </a:p>
          <a:p>
            <a:pPr lvl="1"/>
            <a:r>
              <a:rPr lang="en-US" smtClean="0"/>
              <a:t>Electronic invoicing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ass_Swipe_LR.jpg"/>
          <p:cNvPicPr>
            <a:picLocks noChangeAspect="1"/>
          </p:cNvPicPr>
          <p:nvPr/>
        </p:nvPicPr>
        <p:blipFill>
          <a:blip r:embed="rId2" cstate="print"/>
          <a:srcRect l="977" t="997"/>
          <a:stretch>
            <a:fillRect/>
          </a:stretch>
        </p:blipFill>
        <p:spPr>
          <a:xfrm>
            <a:off x="648216" y="1536438"/>
            <a:ext cx="1226528" cy="81790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627336" y="5552865"/>
            <a:ext cx="1268288" cy="886163"/>
            <a:chOff x="7167856" y="2372214"/>
            <a:chExt cx="1268288" cy="886163"/>
          </a:xfrm>
        </p:grpSpPr>
        <p:pic>
          <p:nvPicPr>
            <p:cNvPr id="23" name="Picture 22" descr="http://www.albannach.com/live/images/stories/web_images/desktop0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615" t="3636" r="16250"/>
            <a:stretch>
              <a:fillRect/>
            </a:stretch>
          </p:blipFill>
          <p:spPr bwMode="auto">
            <a:xfrm>
              <a:off x="7167856" y="2372214"/>
              <a:ext cx="1268288" cy="8861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 descr="A-Promega Log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tretch>
              <a:fillRect/>
            </a:stretch>
          </p:blipFill>
          <p:spPr>
            <a:xfrm>
              <a:off x="7683445" y="2519284"/>
              <a:ext cx="629448" cy="365080"/>
            </a:xfrm>
            <a:prstGeom prst="roundRect">
              <a:avLst>
                <a:gd name="adj" fmla="val 10767"/>
              </a:avLst>
            </a:prstGeom>
            <a:blipFill>
              <a:blip r:embed="rId5" cstate="print">
                <a:lum bright="10000"/>
              </a:blip>
              <a:stretch>
                <a:fillRect/>
              </a:stretch>
            </a:blipFill>
          </p:spPr>
        </p:pic>
      </p:grpSp>
      <p:pic>
        <p:nvPicPr>
          <p:cNvPr id="22" name="Picture 4" descr="C:\Users\khooper\AppData\Local\Temp\SNAGHTML1b3d4d4.PNG"/>
          <p:cNvPicPr>
            <a:picLocks noChangeAspect="1" noChangeArrowheads="1"/>
          </p:cNvPicPr>
          <p:nvPr/>
        </p:nvPicPr>
        <p:blipFill>
          <a:blip r:embed="rId6" cstate="print"/>
          <a:srcRect l="20029" r="21140"/>
          <a:stretch>
            <a:fillRect/>
          </a:stretch>
        </p:blipFill>
        <p:spPr bwMode="auto">
          <a:xfrm>
            <a:off x="764673" y="2892069"/>
            <a:ext cx="993615" cy="85656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Down Arrow 25"/>
          <p:cNvSpPr/>
          <p:nvPr/>
        </p:nvSpPr>
        <p:spPr>
          <a:xfrm>
            <a:off x="1085355" y="2401971"/>
            <a:ext cx="352251" cy="349294"/>
          </a:xfrm>
          <a:prstGeom prst="downArrow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Down Arrow 30"/>
          <p:cNvSpPr/>
          <p:nvPr/>
        </p:nvSpPr>
        <p:spPr>
          <a:xfrm>
            <a:off x="1085355" y="5187050"/>
            <a:ext cx="352251" cy="349294"/>
          </a:xfrm>
          <a:prstGeom prst="downArrow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Elbow Connector 34"/>
          <p:cNvCxnSpPr>
            <a:endCxn id="34" idx="0"/>
          </p:cNvCxnSpPr>
          <p:nvPr/>
        </p:nvCxnSpPr>
        <p:spPr>
          <a:xfrm>
            <a:off x="7355541" y="3320351"/>
            <a:ext cx="712694" cy="243764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34" idx="2"/>
          </p:cNvCxnSpPr>
          <p:nvPr/>
        </p:nvCxnSpPr>
        <p:spPr>
          <a:xfrm flipV="1">
            <a:off x="7355541" y="5160042"/>
            <a:ext cx="712694" cy="336125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38209" y="4003971"/>
            <a:ext cx="1276354" cy="1132194"/>
            <a:chOff x="638209" y="4124994"/>
            <a:chExt cx="1276354" cy="1132194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8209" y="4124994"/>
              <a:ext cx="1276354" cy="1132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0" descr="http://dev.ms/Content/img/blog/ariba-logo.jpg"/>
            <p:cNvPicPr>
              <a:picLocks noChangeAspect="1" noChangeArrowheads="1"/>
            </p:cNvPicPr>
            <p:nvPr/>
          </p:nvPicPr>
          <p:blipFill>
            <a:blip r:embed="rId8" cstate="print"/>
            <a:srcRect t="10952" b="13417"/>
            <a:stretch>
              <a:fillRect/>
            </a:stretch>
          </p:blipFill>
          <p:spPr bwMode="auto">
            <a:xfrm>
              <a:off x="741220" y="4497546"/>
              <a:ext cx="573134" cy="22141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" name="Picture 8" descr="http://www.enterpriseirregulars.com/wordpress/wp-content/uploads/2010/12/sciquest-logo-300x131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40404" y="4718957"/>
              <a:ext cx="573133" cy="254724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Process: Manual Entry Required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288" y="1600200"/>
            <a:ext cx="6982300" cy="4724400"/>
          </a:xfrm>
        </p:spPr>
        <p:txBody>
          <a:bodyPr/>
          <a:lstStyle/>
          <a:p>
            <a:pPr lvl="1"/>
            <a:r>
              <a:rPr lang="en-US" smtClean="0"/>
              <a:t>Researcher signs up for Helix™Card at promega.com/helix</a:t>
            </a:r>
          </a:p>
          <a:p>
            <a:pPr lvl="1"/>
            <a:r>
              <a:rPr lang="en-US" smtClean="0"/>
              <a:t>Researcher makes Helix™ System purchase</a:t>
            </a:r>
          </a:p>
          <a:p>
            <a:pPr marL="225399" lvl="1" indent="0">
              <a:buNone/>
            </a:pPr>
            <a:endParaRPr lang="en-US" smtClean="0"/>
          </a:p>
          <a:p>
            <a:pPr lvl="1">
              <a:spcBef>
                <a:spcPts val="1800"/>
              </a:spcBef>
            </a:pPr>
            <a:r>
              <a:rPr lang="en-US" smtClean="0"/>
              <a:t>Pending sales order created under Helix customer profile</a:t>
            </a:r>
          </a:p>
          <a:p>
            <a:pPr lvl="1"/>
            <a:r>
              <a:rPr lang="en-US" smtClean="0"/>
              <a:t>Initial order confirmation sent to customer</a:t>
            </a:r>
          </a:p>
          <a:p>
            <a:pPr lvl="1"/>
            <a:r>
              <a:rPr lang="en-US" smtClean="0"/>
              <a:t>Invoice issued </a:t>
            </a:r>
          </a:p>
          <a:p>
            <a:pPr lvl="1">
              <a:spcAft>
                <a:spcPts val="0"/>
              </a:spcAft>
            </a:pPr>
            <a:endParaRPr lang="en-US" smtClean="0"/>
          </a:p>
          <a:p>
            <a:pPr lvl="1"/>
            <a:r>
              <a:rPr lang="en-US" smtClean="0"/>
              <a:t>Once approved, requisition is manually entered in</a:t>
            </a:r>
            <a:br>
              <a:rPr lang="en-US" smtClean="0"/>
            </a:br>
            <a:r>
              <a:rPr lang="en-US" smtClean="0"/>
              <a:t> customer system</a:t>
            </a:r>
          </a:p>
          <a:p>
            <a:pPr lvl="1"/>
            <a:r>
              <a:rPr lang="en-US" smtClean="0"/>
              <a:t>Requisition is processed through customer workflow</a:t>
            </a:r>
          </a:p>
          <a:p>
            <a:pPr lvl="1"/>
            <a:r>
              <a:rPr lang="en-US" smtClean="0"/>
              <a:t>PO assigned to requisition / purchase </a:t>
            </a:r>
          </a:p>
          <a:p>
            <a:pPr marL="225399" lvl="1" indent="0">
              <a:buNone/>
            </a:pPr>
            <a:endParaRPr lang="en-US" smtClean="0"/>
          </a:p>
          <a:p>
            <a:pPr lvl="1"/>
            <a:r>
              <a:rPr lang="en-US" smtClean="0"/>
              <a:t>Replenishment Inventory developed based on PO usage data</a:t>
            </a: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355541" y="3564115"/>
            <a:ext cx="1425387" cy="1595927"/>
          </a:xfrm>
          <a:prstGeom prst="round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3152" tIns="137160" rIns="73152" bIns="137160" rtlCol="0" anchor="ctr"/>
          <a:lstStyle/>
          <a:p>
            <a:pPr algn="ctr">
              <a:lnSpc>
                <a:spcPts val="17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Purchases manually entered into your procurement system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Helix™/Punch-Out Web Portal Approval 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/>
              <a:t>View and Retrieve </a:t>
            </a:r>
            <a:br>
              <a:rPr lang="en-US" b="1" i="1"/>
            </a:br>
            <a:r>
              <a:rPr lang="en-US" b="1" i="1" smtClean="0"/>
              <a:t>transaction </a:t>
            </a:r>
            <a:r>
              <a:rPr lang="en-US" b="1" i="1"/>
              <a:t>data </a:t>
            </a:r>
          </a:p>
          <a:p>
            <a:r>
              <a:rPr lang="en-US" sz="2000" smtClean="0"/>
              <a:t>After product is </a:t>
            </a:r>
            <a:br>
              <a:rPr lang="en-US" sz="2000" smtClean="0"/>
            </a:br>
            <a:r>
              <a:rPr lang="en-US" sz="2000" smtClean="0"/>
              <a:t>removed from the </a:t>
            </a:r>
            <a:br>
              <a:rPr lang="en-US" sz="2000" smtClean="0"/>
            </a:br>
            <a:r>
              <a:rPr lang="en-US" sz="2000" smtClean="0"/>
              <a:t>Helix unit an </a:t>
            </a:r>
            <a:br>
              <a:rPr lang="en-US" sz="2000" smtClean="0"/>
            </a:br>
            <a:r>
              <a:rPr lang="en-US" sz="2000" smtClean="0"/>
              <a:t>administrator or </a:t>
            </a:r>
            <a:br>
              <a:rPr lang="en-US" sz="2000" smtClean="0"/>
            </a:br>
            <a:r>
              <a:rPr lang="en-US" sz="2000" smtClean="0"/>
              <a:t>customer </a:t>
            </a:r>
            <a:br>
              <a:rPr lang="en-US" sz="2000" smtClean="0"/>
            </a:br>
            <a:r>
              <a:rPr lang="en-US" sz="2000" smtClean="0"/>
              <a:t>can punch in to </a:t>
            </a:r>
            <a:br>
              <a:rPr lang="en-US" sz="2000" smtClean="0"/>
            </a:br>
            <a:r>
              <a:rPr lang="en-US" sz="2000" smtClean="0"/>
              <a:t>promega.com to </a:t>
            </a:r>
            <a:br>
              <a:rPr lang="en-US" sz="2000" smtClean="0"/>
            </a:br>
            <a:r>
              <a:rPr lang="en-US" sz="2000" smtClean="0"/>
              <a:t>view and identify </a:t>
            </a:r>
            <a:br>
              <a:rPr lang="en-US" sz="2000" smtClean="0"/>
            </a:br>
            <a:r>
              <a:rPr lang="en-US" sz="2000" smtClean="0"/>
              <a:t>orders for retrieval</a:t>
            </a:r>
            <a:br>
              <a:rPr lang="en-US" sz="2000" smtClean="0"/>
            </a:br>
            <a:r>
              <a:rPr lang="en-US" sz="2000" smtClean="0"/>
              <a:t>into their workflow.</a:t>
            </a:r>
            <a:endParaRPr 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6" y="1625211"/>
            <a:ext cx="5082989" cy="4654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7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69515" y="1536438"/>
            <a:ext cx="1251441" cy="4907795"/>
            <a:chOff x="569515" y="1536438"/>
            <a:chExt cx="1291260" cy="5063954"/>
          </a:xfrm>
        </p:grpSpPr>
        <p:grpSp>
          <p:nvGrpSpPr>
            <p:cNvPr id="9" name="Group 8"/>
            <p:cNvGrpSpPr/>
            <p:nvPr/>
          </p:nvGrpSpPr>
          <p:grpSpPr>
            <a:xfrm>
              <a:off x="569515" y="4124994"/>
              <a:ext cx="1291260" cy="1189344"/>
              <a:chOff x="569515" y="4124994"/>
              <a:chExt cx="1291260" cy="1189344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69515" y="4124994"/>
                <a:ext cx="1276354" cy="1132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679777" y="4468046"/>
                <a:ext cx="585755" cy="492390"/>
                <a:chOff x="4784726" y="2898362"/>
                <a:chExt cx="748539" cy="548952"/>
              </a:xfrm>
            </p:grpSpPr>
            <p:pic>
              <p:nvPicPr>
                <p:cNvPr id="16" name="Picture 4" descr="http://www.csuchico.edu/cssc/documents/sap-logo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784727" y="2898362"/>
                  <a:ext cx="748538" cy="28345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7" name="Picture 2" descr="http://www.talkandroid.com/wp-content/uploads/2010/08/oracle_use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23662" b="29411"/>
                <a:stretch>
                  <a:fillRect/>
                </a:stretch>
              </p:blipFill>
              <p:spPr bwMode="auto">
                <a:xfrm>
                  <a:off x="4784726" y="3176727"/>
                  <a:ext cx="748538" cy="270587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84421" y="4182144"/>
                <a:ext cx="1276354" cy="1132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0" descr="http://dev.ms/Content/img/blog/ariba-log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0952" b="13417"/>
              <a:stretch>
                <a:fillRect/>
              </a:stretch>
            </p:blipFill>
            <p:spPr bwMode="auto">
              <a:xfrm>
                <a:off x="687432" y="4497546"/>
                <a:ext cx="573134" cy="22141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5" name="Picture 8" descr="http://www.enterpriseirregulars.com/wordpress/wp-content/uploads/2010/12/sciquest-logo-300x131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6616" y="4718957"/>
                <a:ext cx="573133" cy="254724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19" name="Picture 18" descr="Pass_Swipe_LR.jpg"/>
            <p:cNvPicPr>
              <a:picLocks noChangeAspect="1"/>
            </p:cNvPicPr>
            <p:nvPr/>
          </p:nvPicPr>
          <p:blipFill>
            <a:blip r:embed="rId7" cstate="print"/>
            <a:srcRect l="977" t="997"/>
            <a:stretch>
              <a:fillRect/>
            </a:stretch>
          </p:blipFill>
          <p:spPr>
            <a:xfrm>
              <a:off x="594428" y="1536438"/>
              <a:ext cx="1226528" cy="817907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1" name="Group 20"/>
            <p:cNvGrpSpPr/>
            <p:nvPr/>
          </p:nvGrpSpPr>
          <p:grpSpPr>
            <a:xfrm>
              <a:off x="573548" y="5714229"/>
              <a:ext cx="1268288" cy="886163"/>
              <a:chOff x="7167856" y="2372214"/>
              <a:chExt cx="1268288" cy="886163"/>
            </a:xfrm>
          </p:grpSpPr>
          <p:pic>
            <p:nvPicPr>
              <p:cNvPr id="23" name="Picture 22" descr="http://www.albannach.com/live/images/stories/web_images/desktop01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1615" t="3636" r="16250"/>
              <a:stretch>
                <a:fillRect/>
              </a:stretch>
            </p:blipFill>
            <p:spPr bwMode="auto">
              <a:xfrm>
                <a:off x="7167856" y="2372214"/>
                <a:ext cx="1268288" cy="886163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4" name="Picture 23" descr="A-Promega Logo.jp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/>
              </a:blip>
              <a:stretch>
                <a:fillRect/>
              </a:stretch>
            </p:blipFill>
            <p:spPr>
              <a:xfrm>
                <a:off x="7683445" y="2519284"/>
                <a:ext cx="629448" cy="365080"/>
              </a:xfrm>
              <a:prstGeom prst="roundRect">
                <a:avLst>
                  <a:gd name="adj" fmla="val 10767"/>
                </a:avLst>
              </a:prstGeom>
              <a:blipFill>
                <a:blip r:embed="rId10" cstate="print">
                  <a:lum bright="10000"/>
                </a:blip>
                <a:stretch>
                  <a:fillRect/>
                </a:stretch>
              </a:blipFill>
            </p:spPr>
          </p:pic>
        </p:grpSp>
        <p:pic>
          <p:nvPicPr>
            <p:cNvPr id="22" name="Picture 4" descr="C:\Users\khooper\AppData\Local\Temp\SNAGHTML1b3d4d4.PNG"/>
            <p:cNvPicPr>
              <a:picLocks noChangeAspect="1" noChangeArrowheads="1"/>
            </p:cNvPicPr>
            <p:nvPr/>
          </p:nvPicPr>
          <p:blipFill>
            <a:blip r:embed="rId11" cstate="print"/>
            <a:srcRect l="20029" r="21140"/>
            <a:stretch>
              <a:fillRect/>
            </a:stretch>
          </p:blipFill>
          <p:spPr bwMode="auto">
            <a:xfrm>
              <a:off x="710885" y="2811387"/>
              <a:ext cx="993615" cy="856565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Down Arrow 25"/>
            <p:cNvSpPr/>
            <p:nvPr/>
          </p:nvSpPr>
          <p:spPr>
            <a:xfrm>
              <a:off x="1031567" y="2401971"/>
              <a:ext cx="352251" cy="349294"/>
            </a:xfrm>
            <a:prstGeom prst="downArrow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1031567" y="5321520"/>
              <a:ext cx="352251" cy="349294"/>
            </a:xfrm>
            <a:prstGeom prst="downArrow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Up-Down Arrow 3"/>
            <p:cNvSpPr/>
            <p:nvPr/>
          </p:nvSpPr>
          <p:spPr>
            <a:xfrm>
              <a:off x="1089137" y="3752850"/>
              <a:ext cx="285750" cy="425594"/>
            </a:xfrm>
            <a:prstGeom prst="upDown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6427694" y="3382010"/>
            <a:ext cx="2393576" cy="1485676"/>
          </a:xfrm>
          <a:prstGeom prst="round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Once initiated by customer, “Punch Out</a:t>
            </a:r>
            <a:r>
              <a:rPr lang="en-US" sz="1600" smtClean="0">
                <a:solidFill>
                  <a:schemeClr val="tx1"/>
                </a:solidFill>
              </a:rPr>
              <a:t>” enables communication between your software and the </a:t>
            </a:r>
            <a:r>
              <a:rPr lang="en-US" sz="1600" dirty="0" smtClean="0">
                <a:solidFill>
                  <a:schemeClr val="tx1"/>
                </a:solidFill>
              </a:rPr>
              <a:t>Helix portal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7" name="Elbow Connector 36"/>
          <p:cNvCxnSpPr>
            <a:endCxn id="34" idx="0"/>
          </p:cNvCxnSpPr>
          <p:nvPr/>
        </p:nvCxnSpPr>
        <p:spPr>
          <a:xfrm>
            <a:off x="5795683" y="3111797"/>
            <a:ext cx="1828799" cy="270213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endCxn id="34" idx="2"/>
          </p:cNvCxnSpPr>
          <p:nvPr/>
        </p:nvCxnSpPr>
        <p:spPr>
          <a:xfrm flipV="1">
            <a:off x="5795683" y="4867686"/>
            <a:ext cx="1828799" cy="287602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85647" y="1617622"/>
            <a:ext cx="2743200" cy="12464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b="1" smtClean="0">
                <a:solidFill>
                  <a:srgbClr val="FF0000"/>
                </a:solidFill>
              </a:rPr>
              <a:t>NEW! </a:t>
            </a:r>
            <a:r>
              <a:rPr lang="en-US" dirty="0" smtClean="0"/>
              <a:t>Partner Admin or End User punches out to promega.com to retrieve requisition and forward to eProcurement system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Helix™/Punch-Out Web Portal Approval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809" y="1600200"/>
            <a:ext cx="4986591" cy="4724400"/>
          </a:xfrm>
        </p:spPr>
        <p:txBody>
          <a:bodyPr/>
          <a:lstStyle/>
          <a:p>
            <a:pPr lvl="1">
              <a:spcAft>
                <a:spcPts val="300"/>
              </a:spcAft>
            </a:pPr>
            <a:r>
              <a:rPr lang="en-US" smtClean="0"/>
              <a:t>Researcher signs up for Helix™Card at promega.com/helix</a:t>
            </a:r>
          </a:p>
          <a:p>
            <a:pPr lvl="1">
              <a:spcAft>
                <a:spcPts val="2400"/>
              </a:spcAft>
            </a:pPr>
            <a:r>
              <a:rPr lang="en-US" smtClean="0"/>
              <a:t>Researcher makes Helix™ System purchase</a:t>
            </a:r>
          </a:p>
          <a:p>
            <a:pPr lvl="1">
              <a:spcAft>
                <a:spcPts val="300"/>
              </a:spcAft>
            </a:pPr>
            <a:r>
              <a:rPr lang="en-US" smtClean="0"/>
              <a:t>Helix order posted to customer specific Promega/ Helix web portal</a:t>
            </a:r>
          </a:p>
          <a:p>
            <a:pPr lvl="1">
              <a:spcAft>
                <a:spcPts val="300"/>
              </a:spcAft>
            </a:pPr>
            <a:r>
              <a:rPr lang="en-US" smtClean="0"/>
              <a:t>Order contains Helix card holder-specific information</a:t>
            </a:r>
          </a:p>
          <a:p>
            <a:pPr lvl="1">
              <a:spcAft>
                <a:spcPts val="2400"/>
              </a:spcAft>
            </a:pPr>
            <a:r>
              <a:rPr lang="en-US" smtClean="0"/>
              <a:t>Notification sent to customer</a:t>
            </a:r>
          </a:p>
          <a:p>
            <a:pPr lvl="1">
              <a:spcAft>
                <a:spcPts val="300"/>
              </a:spcAft>
            </a:pPr>
            <a:r>
              <a:rPr lang="en-US" smtClean="0"/>
              <a:t>Requisition  is delivered  to customer  system</a:t>
            </a:r>
          </a:p>
          <a:p>
            <a:pPr lvl="1">
              <a:spcAft>
                <a:spcPts val="300"/>
              </a:spcAft>
            </a:pPr>
            <a:r>
              <a:rPr lang="en-US" smtClean="0"/>
              <a:t>Requisition is processed through customer workflow</a:t>
            </a:r>
          </a:p>
          <a:p>
            <a:pPr lvl="1">
              <a:spcAft>
                <a:spcPts val="300"/>
              </a:spcAft>
            </a:pPr>
            <a:r>
              <a:rPr lang="en-US" smtClean="0"/>
              <a:t>PO is transmitted to Promega</a:t>
            </a:r>
          </a:p>
          <a:p>
            <a:pPr lvl="1">
              <a:spcAft>
                <a:spcPts val="300"/>
              </a:spcAft>
            </a:pPr>
            <a:endParaRPr lang="en-US" smtClean="0"/>
          </a:p>
          <a:p>
            <a:pPr lvl="1">
              <a:spcAft>
                <a:spcPts val="300"/>
              </a:spcAft>
            </a:pPr>
            <a:r>
              <a:rPr lang="en-US" smtClean="0"/>
              <a:t>Replenishment Inventory developed based on PO usage data</a:t>
            </a:r>
          </a:p>
          <a:p>
            <a:pPr lvl="1">
              <a:spcAft>
                <a:spcPts val="3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Helix™/Punch-Out Integration Benefits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Punch-out integration makes it easy to track and pay for Helix™ purchases using existing processes!</a:t>
            </a:r>
          </a:p>
          <a:p>
            <a:pPr lvl="1"/>
            <a:r>
              <a:rPr lang="en-US" smtClean="0"/>
              <a:t>You can view Helix™ requisitions using the Promega punch-out system</a:t>
            </a:r>
          </a:p>
          <a:p>
            <a:pPr lvl="1"/>
            <a:r>
              <a:rPr lang="en-US" smtClean="0"/>
              <a:t>You control retrieval of requisitions for processing in your Procurement system</a:t>
            </a:r>
          </a:p>
          <a:p>
            <a:pPr lvl="1"/>
            <a:r>
              <a:rPr lang="en-US" smtClean="0"/>
              <a:t>Purchase Orders for Helix™ products are issued in compliance with institutional requirements</a:t>
            </a:r>
          </a:p>
          <a:p>
            <a:pPr lvl="1"/>
            <a:r>
              <a:rPr lang="en-US" smtClean="0"/>
              <a:t>Purchase Orders are sent to Promega </a:t>
            </a:r>
            <a:br>
              <a:rPr lang="en-US" smtClean="0"/>
            </a:br>
            <a:r>
              <a:rPr lang="en-US" smtClean="0"/>
              <a:t>for invoicing</a:t>
            </a:r>
          </a:p>
          <a:p>
            <a:pPr lvl="1"/>
            <a:r>
              <a:rPr lang="en-US" smtClean="0"/>
              <a:t>Data is visible and reportable</a:t>
            </a:r>
          </a:p>
          <a:p>
            <a:pPr lvl="1"/>
            <a:r>
              <a:rPr lang="en-US" smtClean="0"/>
              <a:t>You control the requisition data flow </a:t>
            </a:r>
            <a:br>
              <a:rPr lang="en-US" smtClean="0"/>
            </a:br>
            <a:r>
              <a:rPr lang="en-US" smtClean="0"/>
              <a:t>into your eProcurement system</a:t>
            </a:r>
          </a:p>
          <a:p>
            <a:pPr lvl="1"/>
            <a:endParaRPr lang="en-US" smtClean="0"/>
          </a:p>
          <a:p>
            <a:pPr lvl="1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24" y="3591353"/>
            <a:ext cx="4204446" cy="280430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Helix™/Punch-Out Integration Benefits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 the punch-out process to review Helix™ purchases and  interface with your eProcurement system</a:t>
            </a:r>
          </a:p>
          <a:p>
            <a:pPr lvl="1"/>
            <a:r>
              <a:rPr lang="en-US" smtClean="0"/>
              <a:t>On-site product availability. No shipping costs.</a:t>
            </a:r>
          </a:p>
          <a:p>
            <a:pPr lvl="1"/>
            <a:r>
              <a:rPr lang="en-US" smtClean="0"/>
              <a:t>Helix™ transactions visible to eProcurement systems</a:t>
            </a:r>
          </a:p>
          <a:p>
            <a:pPr lvl="1"/>
            <a:r>
              <a:rPr lang="en-US" smtClean="0"/>
              <a:t>Electronic requisitions, purchase orders, order confirmation and invoicing</a:t>
            </a:r>
          </a:p>
          <a:p>
            <a:pPr lvl="1"/>
            <a:r>
              <a:rPr lang="en-US" smtClean="0"/>
              <a:t>Precise association of requisitions, </a:t>
            </a:r>
            <a:br>
              <a:rPr lang="en-US" smtClean="0"/>
            </a:br>
            <a:r>
              <a:rPr lang="en-US" smtClean="0"/>
              <a:t>purchase orders and Invoices</a:t>
            </a:r>
          </a:p>
          <a:p>
            <a:pPr lvl="1"/>
            <a:r>
              <a:rPr lang="en-US" smtClean="0"/>
              <a:t>Compatibility and compliance with </a:t>
            </a:r>
            <a:br>
              <a:rPr lang="en-US" smtClean="0"/>
            </a:br>
            <a:r>
              <a:rPr lang="en-US" smtClean="0"/>
              <a:t>your workflow approval process</a:t>
            </a:r>
          </a:p>
          <a:p>
            <a:pPr lvl="1"/>
            <a:r>
              <a:rPr lang="en-US" smtClean="0"/>
              <a:t>Reduced expense and increased </a:t>
            </a:r>
            <a:br>
              <a:rPr lang="en-US" smtClean="0"/>
            </a:br>
            <a:r>
              <a:rPr lang="en-US" smtClean="0"/>
              <a:t>efficiency</a:t>
            </a:r>
          </a:p>
          <a:p>
            <a:pPr lvl="1"/>
            <a:endParaRPr lang="en-US" smtClean="0"/>
          </a:p>
          <a:p>
            <a:pPr lvl="1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24" y="3591353"/>
            <a:ext cx="4204446" cy="280430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76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hooper\AppData\Local\Microsoft\Windows\Temporary Internet Files\Content.IE5\L6ZEHCLG\MP900442176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18176" r="7377" b="17814"/>
          <a:stretch/>
        </p:blipFill>
        <p:spPr bwMode="auto">
          <a:xfrm>
            <a:off x="2460770" y="1825955"/>
            <a:ext cx="3939716" cy="195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814004" y="6463806"/>
            <a:ext cx="4154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rgbClr val="58595B"/>
                </a:solidFill>
              </a:rPr>
              <a:t>Helix is a trademark of Promega Corporation. Please visit www.promega.com/helix for more information. </a:t>
            </a:r>
            <a:br>
              <a:rPr lang="en-US" sz="700" dirty="0" smtClean="0">
                <a:solidFill>
                  <a:srgbClr val="58595B"/>
                </a:solidFill>
              </a:rPr>
            </a:br>
            <a:endParaRPr lang="en-US" sz="700" dirty="0">
              <a:solidFill>
                <a:srgbClr val="58595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9635" y="4621620"/>
            <a:ext cx="38014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Questions Welcome</a:t>
            </a:r>
            <a:endParaRPr lang="en-US" sz="2000" b="1" dirty="0" smtClean="0"/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13114" y="3530847"/>
            <a:ext cx="5435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Let’s get the connection right!</a:t>
            </a:r>
          </a:p>
          <a:p>
            <a:pPr algn="ctr"/>
            <a:endParaRPr lang="en-US" sz="2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Steps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mega Projec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Promega Projected</Template>
  <TotalTime>2026</TotalTime>
  <Words>356</Words>
  <Application>Microsoft Office PowerPoint</Application>
  <PresentationFormat>On-screen Show (4:3)</PresentationFormat>
  <Paragraphs>60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Promega Projected</vt:lpstr>
      <vt:lpstr>Helix™ eProcurement Integration </vt:lpstr>
      <vt:lpstr>Helix™ eProcurement Integration</vt:lpstr>
      <vt:lpstr>Current Process: Manual Entry Required</vt:lpstr>
      <vt:lpstr>New Helix™/Punch-Out Web Portal Approval </vt:lpstr>
      <vt:lpstr>New Helix™/Punch-Out Web Portal Approval</vt:lpstr>
      <vt:lpstr>Helix™/Punch-Out Integration Benefits</vt:lpstr>
      <vt:lpstr>Helix™/Punch-Out Integration Benefits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Jenna Gravitter</dc:creator>
  <cp:lastModifiedBy>Promega Employee</cp:lastModifiedBy>
  <cp:revision>115</cp:revision>
  <cp:lastPrinted>2012-01-06T17:41:29Z</cp:lastPrinted>
  <dcterms:created xsi:type="dcterms:W3CDTF">2010-08-30T17:44:16Z</dcterms:created>
  <dcterms:modified xsi:type="dcterms:W3CDTF">2012-08-01T19:39:15Z</dcterms:modified>
</cp:coreProperties>
</file>